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595" autoAdjust="0"/>
  </p:normalViewPr>
  <p:slideViewPr>
    <p:cSldViewPr>
      <p:cViewPr>
        <p:scale>
          <a:sx n="100" d="100"/>
          <a:sy n="100" d="100"/>
        </p:scale>
        <p:origin x="-102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2711450" y="179388"/>
            <a:ext cx="788988" cy="8713787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0" y="179388"/>
            <a:ext cx="2216150" cy="871378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61950" y="755650"/>
            <a:ext cx="1358900" cy="813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873250" y="755650"/>
            <a:ext cx="1358900" cy="813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79388"/>
            <a:ext cx="3157538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1950" y="755650"/>
            <a:ext cx="2870200" cy="8137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pic>
        <p:nvPicPr>
          <p:cNvPr id="1028" name="Picture 8" descr="terrain j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35388" y="681038"/>
            <a:ext cx="2862262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9" descr="terrain j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35388" y="4859338"/>
            <a:ext cx="286226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50825"/>
            <a:ext cx="2868613" cy="360363"/>
          </a:xfrm>
        </p:spPr>
        <p:txBody>
          <a:bodyPr/>
          <a:lstStyle/>
          <a:p>
            <a:pPr algn="ctr" eaLnBrk="1" hangingPunct="1"/>
            <a:r>
              <a:rPr lang="sv-SE" altLang="sv-SE" sz="1800" smtClean="0">
                <a:latin typeface="Calibri Light" pitchFamily="34" charset="0"/>
              </a:rPr>
              <a:t>IFK Fjärås P-jun, tis 190219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/>
            <a:r>
              <a:rPr lang="sv-SE" altLang="sv-SE" b="1" smtClean="0">
                <a:latin typeface="Calibri Light" pitchFamily="34" charset="0"/>
                <a:cs typeface="Arabic Typesetting" pitchFamily="66" charset="-78"/>
              </a:rPr>
              <a:t>Tema: Försvarsspel </a:t>
            </a:r>
          </a:p>
          <a:p>
            <a:pPr marL="0" indent="0" eaLnBrk="1" hangingPunct="1"/>
            <a:r>
              <a:rPr lang="sv-SE" altLang="sv-SE" sz="1200" b="1" smtClean="0">
                <a:latin typeface="Calibri" pitchFamily="34" charset="0"/>
                <a:cs typeface="Arabic Typesetting" pitchFamily="66" charset="-78"/>
              </a:rPr>
              <a:t>VAD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</a:rPr>
              <a:t>Grunder i försvarsspel</a:t>
            </a:r>
            <a:endParaRPr lang="sv-SE" altLang="sv-SE" sz="1000" smtClean="0">
              <a:latin typeface="Calibri" pitchFamily="34" charset="0"/>
              <a:cs typeface="Arabic Typesetting" pitchFamily="66" charset="-78"/>
            </a:endParaRPr>
          </a:p>
          <a:p>
            <a:pPr marL="0" indent="0" eaLnBrk="1" hangingPunct="1"/>
            <a:endParaRPr lang="sv-SE" altLang="sv-SE" sz="1000" smtClean="0">
              <a:latin typeface="Calibri" pitchFamily="34" charset="0"/>
              <a:cs typeface="Arabic Typesetting" pitchFamily="66" charset="-78"/>
            </a:endParaRPr>
          </a:p>
          <a:p>
            <a:pPr marL="0" indent="0" eaLnBrk="1" hangingPunct="1"/>
            <a:r>
              <a:rPr lang="sv-SE" altLang="sv-SE" sz="1200" b="1" smtClean="0">
                <a:latin typeface="Calibri" pitchFamily="34" charset="0"/>
                <a:cs typeface="Arabic Typesetting" pitchFamily="66" charset="-78"/>
              </a:rPr>
              <a:t>VARFÖR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- För att alla spelare skall förstå grunderna i vårt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försvarsspel och kunna utföra det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 </a:t>
            </a:r>
          </a:p>
          <a:p>
            <a:pPr marL="0" indent="0" eaLnBrk="1" hangingPunct="1"/>
            <a:r>
              <a:rPr lang="sv-SE" altLang="sv-SE" sz="1200" b="1" smtClean="0">
                <a:latin typeface="Calibri" pitchFamily="34" charset="0"/>
                <a:cs typeface="Arabic Typesetting" pitchFamily="66" charset="-78"/>
              </a:rPr>
              <a:t>HUR</a:t>
            </a:r>
          </a:p>
          <a:p>
            <a:pPr marL="0" indent="0" eaLnBrk="1" hangingPunct="1"/>
            <a:r>
              <a:rPr lang="sv-SE" sz="1000" b="1" smtClean="0">
                <a:latin typeface="Calibri" pitchFamily="34" charset="0"/>
                <a:cs typeface="Arabic Typesetting" pitchFamily="66" charset="-78"/>
              </a:rPr>
              <a:t>Instruktioner:</a:t>
            </a:r>
          </a:p>
          <a:p>
            <a:pPr marL="0" indent="0" eaLnBrk="1" hangingPunct="1"/>
            <a:r>
              <a:rPr lang="sv-SE" sz="1000" b="1" smtClean="0">
                <a:latin typeface="Calibri" pitchFamily="34" charset="0"/>
                <a:cs typeface="Arabic Typesetting" pitchFamily="66" charset="-78"/>
              </a:rPr>
              <a:t>Kollektivt försvarsspel: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Rak linje 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Vid press; centrera/flytta över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Hitta linjen efter press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Kommunikation!</a:t>
            </a:r>
          </a:p>
          <a:p>
            <a:pPr marL="0" indent="0" eaLnBrk="1" hangingPunct="1"/>
            <a:endParaRPr lang="sv-SE" sz="1000" smtClean="0">
              <a:latin typeface="Calibri" pitchFamily="34" charset="0"/>
            </a:endParaRPr>
          </a:p>
          <a:p>
            <a:pPr marL="0" indent="0" eaLnBrk="1" hangingPunct="1"/>
            <a:r>
              <a:rPr lang="sv-SE" sz="1000" b="1" smtClean="0">
                <a:latin typeface="Calibri" pitchFamily="34" charset="0"/>
                <a:cs typeface="Arabic Typesetting" pitchFamily="66" charset="-78"/>
              </a:rPr>
              <a:t>Individuellt försvarsspel: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Pressavstånd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Fotställning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Fotarbete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Välja presstyp</a:t>
            </a:r>
          </a:p>
          <a:p>
            <a:pPr marL="0" indent="0" eaLnBrk="1" hangingPunct="1"/>
            <a:r>
              <a:rPr lang="sv-SE" sz="1000" smtClean="0">
                <a:latin typeface="Calibri" pitchFamily="34" charset="0"/>
              </a:rPr>
              <a:t>• Maxlöpningar framåt</a:t>
            </a:r>
          </a:p>
          <a:p>
            <a:pPr marL="0" indent="0" eaLnBrk="1" hangingPunct="1"/>
            <a:endParaRPr lang="sv-SE" altLang="sv-SE" sz="1000" smtClean="0">
              <a:latin typeface="Calibri" pitchFamily="34" charset="0"/>
              <a:cs typeface="Arabic Typesetting" pitchFamily="66" charset="-78"/>
            </a:endParaRPr>
          </a:p>
          <a:p>
            <a:pPr marL="0" indent="0" eaLnBrk="1" hangingPunct="1"/>
            <a:r>
              <a:rPr lang="sv-SE" altLang="sv-SE" sz="1200" b="1" smtClean="0">
                <a:latin typeface="Calibri" pitchFamily="34" charset="0"/>
                <a:cs typeface="Arabic Typesetting" pitchFamily="66" charset="-78"/>
              </a:rPr>
              <a:t>ÖVA</a:t>
            </a:r>
          </a:p>
          <a:p>
            <a:pPr marL="0" indent="0" eaLnBrk="1" hangingPunct="1"/>
            <a:r>
              <a:rPr lang="sv-SE" altLang="sv-SE" sz="1000" b="1" smtClean="0">
                <a:latin typeface="Calibri" pitchFamily="34" charset="0"/>
                <a:cs typeface="Arabic Typesetting" pitchFamily="66" charset="-78"/>
              </a:rPr>
              <a:t>Organisation: </a:t>
            </a:r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se skisser</a:t>
            </a:r>
          </a:p>
          <a:p>
            <a:pPr marL="0" indent="0" eaLnBrk="1" hangingPunct="1"/>
            <a:r>
              <a:rPr lang="sv-SE" altLang="sv-SE" sz="1000" b="1" smtClean="0">
                <a:latin typeface="Calibri" pitchFamily="34" charset="0"/>
                <a:cs typeface="Arabic Typesetting" pitchFamily="66" charset="-78"/>
              </a:rPr>
              <a:t>Anvisning : </a:t>
            </a:r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se skisser</a:t>
            </a:r>
          </a:p>
          <a:p>
            <a:pPr marL="0" indent="0" eaLnBrk="1" hangingPunct="1"/>
            <a:endParaRPr lang="sv-SE" altLang="sv-SE" sz="1200" smtClean="0">
              <a:latin typeface="Calibri" pitchFamily="34" charset="0"/>
              <a:cs typeface="Arabic Typesetting" pitchFamily="66" charset="-78"/>
            </a:endParaRP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1. Uppvärmning: Försvarsjogg mm, 4 led; 10 min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2.  ”1 av 4 pressar felvänd” omväxlande med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      ADR + knäkontroll + styrka; 20 min 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3. Hindra framåt, 4+2 i varje lag, 2 planer; 15 min 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4. Anfall mot ett mål, exv 8 mot 6; 20 min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5.  Spel 11m11, helplan (avb kör fys?); 20 min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6. Nedvarvning; 5 min</a:t>
            </a:r>
          </a:p>
          <a:p>
            <a:pPr marL="0" indent="0" eaLnBrk="1" hangingPunct="1"/>
            <a:endParaRPr lang="sv-SE" altLang="sv-SE" sz="1200" b="1" smtClean="0">
              <a:latin typeface="Calibri" pitchFamily="34" charset="0"/>
              <a:cs typeface="Arabic Typesetting" pitchFamily="66" charset="-78"/>
            </a:endParaRPr>
          </a:p>
          <a:p>
            <a:pPr marL="0" indent="0" eaLnBrk="1" hangingPunct="1"/>
            <a:r>
              <a:rPr lang="sv-SE" altLang="sv-SE" sz="1200" b="1" smtClean="0">
                <a:latin typeface="Calibri" pitchFamily="34" charset="0"/>
                <a:cs typeface="Arabic Typesetting" pitchFamily="66" charset="-78"/>
              </a:rPr>
              <a:t>SAMMANFATTNING:</a:t>
            </a:r>
          </a:p>
          <a:p>
            <a:pPr marL="0" indent="0" eaLnBrk="1" hangingPunct="1"/>
            <a:r>
              <a:rPr lang="sv-SE" altLang="sv-SE" sz="1000" smtClean="0">
                <a:latin typeface="Calibri" pitchFamily="34" charset="0"/>
                <a:cs typeface="Arabic Typesetting" pitchFamily="66" charset="-78"/>
              </a:rPr>
              <a:t>Återkoppla till Vad? Varför? Hur?</a:t>
            </a:r>
          </a:p>
          <a:p>
            <a:pPr marL="0" indent="0" eaLnBrk="1" hangingPunct="1"/>
            <a:endParaRPr lang="sv-SE" altLang="sv-SE" sz="1000" smtClean="0">
              <a:latin typeface="Calibri" pitchFamily="34" charset="0"/>
              <a:cs typeface="Arabic Typesetting" pitchFamily="66" charset="-78"/>
            </a:endParaRPr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 rot="5508829" flipV="1">
            <a:off x="3933825" y="395288"/>
            <a:ext cx="503237" cy="71438"/>
          </a:xfrm>
          <a:custGeom>
            <a:avLst/>
            <a:gdLst>
              <a:gd name="T0" fmla="*/ 0 w 1260"/>
              <a:gd name="T1" fmla="*/ 2147483647 h 210"/>
              <a:gd name="T2" fmla="*/ 2147483647 w 1260"/>
              <a:gd name="T3" fmla="*/ 0 h 210"/>
              <a:gd name="T4" fmla="*/ 2147483647 w 1260"/>
              <a:gd name="T5" fmla="*/ 2147483647 h 210"/>
              <a:gd name="T6" fmla="*/ 2147483647 w 1260"/>
              <a:gd name="T7" fmla="*/ 0 h 210"/>
              <a:gd name="T8" fmla="*/ 2147483647 w 1260"/>
              <a:gd name="T9" fmla="*/ 2147483647 h 210"/>
              <a:gd name="T10" fmla="*/ 2147483647 w 1260"/>
              <a:gd name="T11" fmla="*/ 0 h 210"/>
              <a:gd name="T12" fmla="*/ 2147483647 w 1260"/>
              <a:gd name="T13" fmla="*/ 2147483647 h 210"/>
              <a:gd name="T14" fmla="*/ 2147483647 w 1260"/>
              <a:gd name="T15" fmla="*/ 2147483647 h 2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60"/>
              <a:gd name="T25" fmla="*/ 0 h 210"/>
              <a:gd name="T26" fmla="*/ 1260 w 1260"/>
              <a:gd name="T27" fmla="*/ 210 h 2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60" h="210">
                <a:moveTo>
                  <a:pt x="0" y="180"/>
                </a:moveTo>
                <a:cubicBezTo>
                  <a:pt x="60" y="90"/>
                  <a:pt x="120" y="0"/>
                  <a:pt x="180" y="0"/>
                </a:cubicBezTo>
                <a:cubicBezTo>
                  <a:pt x="240" y="0"/>
                  <a:pt x="300" y="180"/>
                  <a:pt x="360" y="180"/>
                </a:cubicBezTo>
                <a:cubicBezTo>
                  <a:pt x="420" y="180"/>
                  <a:pt x="480" y="0"/>
                  <a:pt x="540" y="0"/>
                </a:cubicBezTo>
                <a:cubicBezTo>
                  <a:pt x="600" y="0"/>
                  <a:pt x="660" y="180"/>
                  <a:pt x="720" y="180"/>
                </a:cubicBezTo>
                <a:cubicBezTo>
                  <a:pt x="780" y="180"/>
                  <a:pt x="840" y="0"/>
                  <a:pt x="900" y="0"/>
                </a:cubicBezTo>
                <a:cubicBezTo>
                  <a:pt x="960" y="0"/>
                  <a:pt x="1020" y="150"/>
                  <a:pt x="1080" y="180"/>
                </a:cubicBezTo>
                <a:cubicBezTo>
                  <a:pt x="1140" y="210"/>
                  <a:pt x="1200" y="195"/>
                  <a:pt x="1260" y="18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H="1" flipV="1">
            <a:off x="6524625" y="1793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2054" name="AutoShape 6"/>
          <p:cNvSpPr>
            <a:spLocks noChangeAspect="1" noChangeArrowheads="1"/>
          </p:cNvSpPr>
          <p:nvPr/>
        </p:nvSpPr>
        <p:spPr bwMode="auto">
          <a:xfrm>
            <a:off x="4664075" y="558800"/>
            <a:ext cx="84138" cy="730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3933825" y="1079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4406900" y="406400"/>
            <a:ext cx="144463" cy="13652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57" name="AutoShape 9"/>
          <p:cNvSpPr>
            <a:spLocks noChangeAspect="1" noChangeArrowheads="1"/>
          </p:cNvSpPr>
          <p:nvPr/>
        </p:nvSpPr>
        <p:spPr bwMode="auto">
          <a:xfrm>
            <a:off x="5734050" y="468313"/>
            <a:ext cx="173038" cy="165100"/>
          </a:xfrm>
          <a:prstGeom prst="flowChartSummingJunction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58" name="Line 14"/>
          <p:cNvSpPr>
            <a:spLocks noChangeShapeType="1"/>
          </p:cNvSpPr>
          <p:nvPr/>
        </p:nvSpPr>
        <p:spPr bwMode="auto">
          <a:xfrm flipH="1" flipV="1">
            <a:off x="6742113" y="1079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v-SE"/>
          </a:p>
        </p:txBody>
      </p:sp>
      <p:grpSp>
        <p:nvGrpSpPr>
          <p:cNvPr id="2059" name="Group 18"/>
          <p:cNvGrpSpPr>
            <a:grpSpLocks/>
          </p:cNvGrpSpPr>
          <p:nvPr/>
        </p:nvGrpSpPr>
        <p:grpSpPr bwMode="auto">
          <a:xfrm>
            <a:off x="4724400" y="250825"/>
            <a:ext cx="142875" cy="130175"/>
            <a:chOff x="1249" y="4967"/>
            <a:chExt cx="90" cy="86"/>
          </a:xfrm>
        </p:grpSpPr>
        <p:sp>
          <p:nvSpPr>
            <p:cNvPr id="2182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83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60" name="Group 21"/>
          <p:cNvGrpSpPr>
            <a:grpSpLocks/>
          </p:cNvGrpSpPr>
          <p:nvPr/>
        </p:nvGrpSpPr>
        <p:grpSpPr bwMode="auto">
          <a:xfrm>
            <a:off x="6021388" y="250825"/>
            <a:ext cx="360362" cy="228600"/>
            <a:chOff x="1162" y="4740"/>
            <a:chExt cx="227" cy="144"/>
          </a:xfrm>
        </p:grpSpPr>
        <p:sp>
          <p:nvSpPr>
            <p:cNvPr id="2180" name="Text Box 22"/>
            <p:cNvSpPr txBox="1">
              <a:spLocks noChangeArrowheads="1"/>
            </p:cNvSpPr>
            <p:nvPr/>
          </p:nvSpPr>
          <p:spPr bwMode="auto">
            <a:xfrm>
              <a:off x="1162" y="4740"/>
              <a:ext cx="227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 altLang="sv-SE" sz="900" b="1"/>
                <a:t>MV</a:t>
              </a:r>
            </a:p>
          </p:txBody>
        </p:sp>
        <p:sp>
          <p:nvSpPr>
            <p:cNvPr id="2181" name="Oval 23"/>
            <p:cNvSpPr>
              <a:spLocks noChangeArrowheads="1"/>
            </p:cNvSpPr>
            <p:nvPr/>
          </p:nvSpPr>
          <p:spPr bwMode="auto">
            <a:xfrm>
              <a:off x="1201" y="4740"/>
              <a:ext cx="136" cy="13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v-SE" altLang="sv-SE"/>
            </a:p>
          </p:txBody>
        </p:sp>
      </p:grpSp>
      <p:sp>
        <p:nvSpPr>
          <p:cNvPr id="2061" name="Text Box 126"/>
          <p:cNvSpPr txBox="1">
            <a:spLocks noChangeArrowheads="1"/>
          </p:cNvSpPr>
          <p:nvPr/>
        </p:nvSpPr>
        <p:spPr bwMode="auto">
          <a:xfrm>
            <a:off x="3548063" y="239713"/>
            <a:ext cx="3794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altLang="sv-SE"/>
              <a:t>tr</a:t>
            </a:r>
          </a:p>
        </p:txBody>
      </p:sp>
      <p:sp>
        <p:nvSpPr>
          <p:cNvPr id="2062" name="Text Box 127"/>
          <p:cNvSpPr txBox="1">
            <a:spLocks noChangeArrowheads="1"/>
          </p:cNvSpPr>
          <p:nvPr/>
        </p:nvSpPr>
        <p:spPr bwMode="auto">
          <a:xfrm>
            <a:off x="5084763" y="107950"/>
            <a:ext cx="379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altLang="sv-SE"/>
              <a:t>A</a:t>
            </a:r>
          </a:p>
        </p:txBody>
      </p:sp>
      <p:grpSp>
        <p:nvGrpSpPr>
          <p:cNvPr id="2063" name="Group 128"/>
          <p:cNvGrpSpPr>
            <a:grpSpLocks/>
          </p:cNvGrpSpPr>
          <p:nvPr/>
        </p:nvGrpSpPr>
        <p:grpSpPr bwMode="auto">
          <a:xfrm flipH="1">
            <a:off x="5157788" y="468313"/>
            <a:ext cx="288925" cy="73025"/>
            <a:chOff x="436" y="4740"/>
            <a:chExt cx="228" cy="90"/>
          </a:xfrm>
        </p:grpSpPr>
        <p:sp>
          <p:nvSpPr>
            <p:cNvPr id="2177" name="Line 129"/>
            <p:cNvSpPr>
              <a:spLocks noChangeShapeType="1"/>
            </p:cNvSpPr>
            <p:nvPr/>
          </p:nvSpPr>
          <p:spPr bwMode="auto">
            <a:xfrm>
              <a:off x="436" y="4830"/>
              <a:ext cx="227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8" name="Line 130"/>
            <p:cNvSpPr>
              <a:spLocks noChangeAspect="1" noChangeShapeType="1"/>
            </p:cNvSpPr>
            <p:nvPr/>
          </p:nvSpPr>
          <p:spPr bwMode="auto">
            <a:xfrm flipV="1">
              <a:off x="663" y="4740"/>
              <a:ext cx="1" cy="8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9" name="Line 131"/>
            <p:cNvSpPr>
              <a:spLocks noChangeAspect="1" noChangeShapeType="1"/>
            </p:cNvSpPr>
            <p:nvPr/>
          </p:nvSpPr>
          <p:spPr bwMode="auto">
            <a:xfrm flipV="1">
              <a:off x="436" y="4740"/>
              <a:ext cx="1" cy="8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Ellips 3"/>
          <p:cNvSpPr/>
          <p:nvPr/>
        </p:nvSpPr>
        <p:spPr>
          <a:xfrm>
            <a:off x="5688013" y="212725"/>
            <a:ext cx="46037" cy="650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2065" name="AutoShape 6"/>
          <p:cNvSpPr>
            <a:spLocks noChangeArrowheads="1"/>
          </p:cNvSpPr>
          <p:nvPr/>
        </p:nvSpPr>
        <p:spPr bwMode="auto">
          <a:xfrm>
            <a:off x="4841875" y="1017588"/>
            <a:ext cx="50800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66" name="AutoShape 6"/>
          <p:cNvSpPr>
            <a:spLocks noChangeArrowheads="1"/>
          </p:cNvSpPr>
          <p:nvPr/>
        </p:nvSpPr>
        <p:spPr bwMode="auto">
          <a:xfrm>
            <a:off x="5467350" y="1017588"/>
            <a:ext cx="49213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67" name="AutoShape 6"/>
          <p:cNvSpPr>
            <a:spLocks noChangeArrowheads="1"/>
          </p:cNvSpPr>
          <p:nvPr/>
        </p:nvSpPr>
        <p:spPr bwMode="auto">
          <a:xfrm>
            <a:off x="5045075" y="1017588"/>
            <a:ext cx="50800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68" name="AutoShape 6"/>
          <p:cNvSpPr>
            <a:spLocks noChangeArrowheads="1"/>
          </p:cNvSpPr>
          <p:nvPr/>
        </p:nvSpPr>
        <p:spPr bwMode="auto">
          <a:xfrm>
            <a:off x="5257800" y="1019175"/>
            <a:ext cx="49213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69" name="AutoShape 6"/>
          <p:cNvSpPr>
            <a:spLocks noChangeArrowheads="1"/>
          </p:cNvSpPr>
          <p:nvPr/>
        </p:nvSpPr>
        <p:spPr bwMode="auto">
          <a:xfrm>
            <a:off x="4845050" y="1576388"/>
            <a:ext cx="50800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0" name="AutoShape 6"/>
          <p:cNvSpPr>
            <a:spLocks noChangeArrowheads="1"/>
          </p:cNvSpPr>
          <p:nvPr/>
        </p:nvSpPr>
        <p:spPr bwMode="auto">
          <a:xfrm>
            <a:off x="4846638" y="1289050"/>
            <a:ext cx="49212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1" name="AutoShape 6"/>
          <p:cNvSpPr>
            <a:spLocks noChangeArrowheads="1"/>
          </p:cNvSpPr>
          <p:nvPr/>
        </p:nvSpPr>
        <p:spPr bwMode="auto">
          <a:xfrm>
            <a:off x="5054600" y="1576388"/>
            <a:ext cx="49213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2" name="AutoShape 6"/>
          <p:cNvSpPr>
            <a:spLocks noChangeArrowheads="1"/>
          </p:cNvSpPr>
          <p:nvPr/>
        </p:nvSpPr>
        <p:spPr bwMode="auto">
          <a:xfrm>
            <a:off x="5259388" y="1576388"/>
            <a:ext cx="49212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3" name="AutoShape 6"/>
          <p:cNvSpPr>
            <a:spLocks noChangeArrowheads="1"/>
          </p:cNvSpPr>
          <p:nvPr/>
        </p:nvSpPr>
        <p:spPr bwMode="auto">
          <a:xfrm>
            <a:off x="5472113" y="1579563"/>
            <a:ext cx="49212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4" name="AutoShape 6"/>
          <p:cNvSpPr>
            <a:spLocks noChangeArrowheads="1"/>
          </p:cNvSpPr>
          <p:nvPr/>
        </p:nvSpPr>
        <p:spPr bwMode="auto">
          <a:xfrm>
            <a:off x="4846638" y="1863725"/>
            <a:ext cx="49212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5" name="AutoShape 6"/>
          <p:cNvSpPr>
            <a:spLocks noChangeArrowheads="1"/>
          </p:cNvSpPr>
          <p:nvPr/>
        </p:nvSpPr>
        <p:spPr bwMode="auto">
          <a:xfrm>
            <a:off x="5054600" y="1863725"/>
            <a:ext cx="49213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6" name="AutoShape 6"/>
          <p:cNvSpPr>
            <a:spLocks noChangeArrowheads="1"/>
          </p:cNvSpPr>
          <p:nvPr/>
        </p:nvSpPr>
        <p:spPr bwMode="auto">
          <a:xfrm>
            <a:off x="5053013" y="1290638"/>
            <a:ext cx="50800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7" name="AutoShape 6"/>
          <p:cNvSpPr>
            <a:spLocks noChangeArrowheads="1"/>
          </p:cNvSpPr>
          <p:nvPr/>
        </p:nvSpPr>
        <p:spPr bwMode="auto">
          <a:xfrm>
            <a:off x="5259388" y="1292225"/>
            <a:ext cx="49212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8" name="AutoShape 6"/>
          <p:cNvSpPr>
            <a:spLocks noChangeArrowheads="1"/>
          </p:cNvSpPr>
          <p:nvPr/>
        </p:nvSpPr>
        <p:spPr bwMode="auto">
          <a:xfrm>
            <a:off x="5467350" y="1289050"/>
            <a:ext cx="49213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79" name="AutoShape 6"/>
          <p:cNvSpPr>
            <a:spLocks noChangeArrowheads="1"/>
          </p:cNvSpPr>
          <p:nvPr/>
        </p:nvSpPr>
        <p:spPr bwMode="auto">
          <a:xfrm>
            <a:off x="5259388" y="1863725"/>
            <a:ext cx="49212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80" name="AutoShape 6"/>
          <p:cNvSpPr>
            <a:spLocks noChangeArrowheads="1"/>
          </p:cNvSpPr>
          <p:nvPr/>
        </p:nvSpPr>
        <p:spPr bwMode="auto">
          <a:xfrm>
            <a:off x="5470525" y="1868488"/>
            <a:ext cx="50800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81" name="AutoShape 6"/>
          <p:cNvSpPr>
            <a:spLocks noChangeArrowheads="1"/>
          </p:cNvSpPr>
          <p:nvPr/>
        </p:nvSpPr>
        <p:spPr bwMode="auto">
          <a:xfrm>
            <a:off x="4846638" y="2152650"/>
            <a:ext cx="49212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82" name="AutoShape 6"/>
          <p:cNvSpPr>
            <a:spLocks noChangeArrowheads="1"/>
          </p:cNvSpPr>
          <p:nvPr/>
        </p:nvSpPr>
        <p:spPr bwMode="auto">
          <a:xfrm>
            <a:off x="5054600" y="2152650"/>
            <a:ext cx="49213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83" name="AutoShape 6"/>
          <p:cNvSpPr>
            <a:spLocks noChangeArrowheads="1"/>
          </p:cNvSpPr>
          <p:nvPr/>
        </p:nvSpPr>
        <p:spPr bwMode="auto">
          <a:xfrm>
            <a:off x="5259388" y="2152650"/>
            <a:ext cx="49212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084" name="AutoShape 6"/>
          <p:cNvSpPr>
            <a:spLocks noChangeArrowheads="1"/>
          </p:cNvSpPr>
          <p:nvPr/>
        </p:nvSpPr>
        <p:spPr bwMode="auto">
          <a:xfrm>
            <a:off x="5472113" y="2152650"/>
            <a:ext cx="50800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grpSp>
        <p:nvGrpSpPr>
          <p:cNvPr id="2085" name="Group 18"/>
          <p:cNvGrpSpPr>
            <a:grpSpLocks/>
          </p:cNvGrpSpPr>
          <p:nvPr/>
        </p:nvGrpSpPr>
        <p:grpSpPr bwMode="auto">
          <a:xfrm>
            <a:off x="4841875" y="1069975"/>
            <a:ext cx="53975" cy="53975"/>
            <a:chOff x="1249" y="4967"/>
            <a:chExt cx="90" cy="86"/>
          </a:xfrm>
        </p:grpSpPr>
        <p:sp>
          <p:nvSpPr>
            <p:cNvPr id="2175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6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86" name="Group 18"/>
          <p:cNvGrpSpPr>
            <a:grpSpLocks/>
          </p:cNvGrpSpPr>
          <p:nvPr/>
        </p:nvGrpSpPr>
        <p:grpSpPr bwMode="auto">
          <a:xfrm>
            <a:off x="5041900" y="1069975"/>
            <a:ext cx="53975" cy="53975"/>
            <a:chOff x="1249" y="4967"/>
            <a:chExt cx="90" cy="86"/>
          </a:xfrm>
        </p:grpSpPr>
        <p:sp>
          <p:nvSpPr>
            <p:cNvPr id="2173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4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87" name="Group 18"/>
          <p:cNvGrpSpPr>
            <a:grpSpLocks/>
          </p:cNvGrpSpPr>
          <p:nvPr/>
        </p:nvGrpSpPr>
        <p:grpSpPr bwMode="auto">
          <a:xfrm>
            <a:off x="5259388" y="1074738"/>
            <a:ext cx="53975" cy="53975"/>
            <a:chOff x="1249" y="4967"/>
            <a:chExt cx="90" cy="86"/>
          </a:xfrm>
        </p:grpSpPr>
        <p:sp>
          <p:nvSpPr>
            <p:cNvPr id="2171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2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88" name="Group 18"/>
          <p:cNvGrpSpPr>
            <a:grpSpLocks/>
          </p:cNvGrpSpPr>
          <p:nvPr/>
        </p:nvGrpSpPr>
        <p:grpSpPr bwMode="auto">
          <a:xfrm>
            <a:off x="5467350" y="1069975"/>
            <a:ext cx="53975" cy="53975"/>
            <a:chOff x="1249" y="4967"/>
            <a:chExt cx="90" cy="86"/>
          </a:xfrm>
        </p:grpSpPr>
        <p:sp>
          <p:nvSpPr>
            <p:cNvPr id="2169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70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89" name="Group 18"/>
          <p:cNvGrpSpPr>
            <a:grpSpLocks/>
          </p:cNvGrpSpPr>
          <p:nvPr/>
        </p:nvGrpSpPr>
        <p:grpSpPr bwMode="auto">
          <a:xfrm>
            <a:off x="4797425" y="873125"/>
            <a:ext cx="53975" cy="53975"/>
            <a:chOff x="1249" y="4967"/>
            <a:chExt cx="90" cy="86"/>
          </a:xfrm>
        </p:grpSpPr>
        <p:sp>
          <p:nvSpPr>
            <p:cNvPr id="2167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68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0" name="Group 18"/>
          <p:cNvGrpSpPr>
            <a:grpSpLocks/>
          </p:cNvGrpSpPr>
          <p:nvPr/>
        </p:nvGrpSpPr>
        <p:grpSpPr bwMode="auto">
          <a:xfrm>
            <a:off x="5048250" y="876300"/>
            <a:ext cx="53975" cy="53975"/>
            <a:chOff x="1249" y="4967"/>
            <a:chExt cx="90" cy="86"/>
          </a:xfrm>
        </p:grpSpPr>
        <p:sp>
          <p:nvSpPr>
            <p:cNvPr id="2165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66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1" name="Group 18"/>
          <p:cNvGrpSpPr>
            <a:grpSpLocks/>
          </p:cNvGrpSpPr>
          <p:nvPr/>
        </p:nvGrpSpPr>
        <p:grpSpPr bwMode="auto">
          <a:xfrm>
            <a:off x="4792663" y="801688"/>
            <a:ext cx="53975" cy="53975"/>
            <a:chOff x="1249" y="4967"/>
            <a:chExt cx="90" cy="86"/>
          </a:xfrm>
        </p:grpSpPr>
        <p:sp>
          <p:nvSpPr>
            <p:cNvPr id="2163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64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2" name="Group 18"/>
          <p:cNvGrpSpPr>
            <a:grpSpLocks/>
          </p:cNvGrpSpPr>
          <p:nvPr/>
        </p:nvGrpSpPr>
        <p:grpSpPr bwMode="auto">
          <a:xfrm>
            <a:off x="5046663" y="801688"/>
            <a:ext cx="53975" cy="53975"/>
            <a:chOff x="1249" y="4967"/>
            <a:chExt cx="90" cy="86"/>
          </a:xfrm>
        </p:grpSpPr>
        <p:sp>
          <p:nvSpPr>
            <p:cNvPr id="2161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62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3" name="Group 18"/>
          <p:cNvGrpSpPr>
            <a:grpSpLocks/>
          </p:cNvGrpSpPr>
          <p:nvPr/>
        </p:nvGrpSpPr>
        <p:grpSpPr bwMode="auto">
          <a:xfrm>
            <a:off x="5259388" y="876300"/>
            <a:ext cx="53975" cy="53975"/>
            <a:chOff x="1249" y="4967"/>
            <a:chExt cx="90" cy="86"/>
          </a:xfrm>
        </p:grpSpPr>
        <p:sp>
          <p:nvSpPr>
            <p:cNvPr id="2159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60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4" name="Group 18"/>
          <p:cNvGrpSpPr>
            <a:grpSpLocks/>
          </p:cNvGrpSpPr>
          <p:nvPr/>
        </p:nvGrpSpPr>
        <p:grpSpPr bwMode="auto">
          <a:xfrm>
            <a:off x="5262563" y="804863"/>
            <a:ext cx="53975" cy="53975"/>
            <a:chOff x="1249" y="4967"/>
            <a:chExt cx="90" cy="86"/>
          </a:xfrm>
        </p:grpSpPr>
        <p:sp>
          <p:nvSpPr>
            <p:cNvPr id="2157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58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5" name="Group 18"/>
          <p:cNvGrpSpPr>
            <a:grpSpLocks/>
          </p:cNvGrpSpPr>
          <p:nvPr/>
        </p:nvGrpSpPr>
        <p:grpSpPr bwMode="auto">
          <a:xfrm>
            <a:off x="5524500" y="873125"/>
            <a:ext cx="53975" cy="53975"/>
            <a:chOff x="1249" y="4967"/>
            <a:chExt cx="90" cy="86"/>
          </a:xfrm>
        </p:grpSpPr>
        <p:sp>
          <p:nvSpPr>
            <p:cNvPr id="2155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56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096" name="Group 18"/>
          <p:cNvGrpSpPr>
            <a:grpSpLocks/>
          </p:cNvGrpSpPr>
          <p:nvPr/>
        </p:nvGrpSpPr>
        <p:grpSpPr bwMode="auto">
          <a:xfrm>
            <a:off x="5521325" y="801688"/>
            <a:ext cx="53975" cy="53975"/>
            <a:chOff x="1249" y="4967"/>
            <a:chExt cx="90" cy="86"/>
          </a:xfrm>
        </p:grpSpPr>
        <p:sp>
          <p:nvSpPr>
            <p:cNvPr id="2153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54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097" name="Line 7"/>
          <p:cNvSpPr>
            <a:spLocks noChangeShapeType="1"/>
          </p:cNvSpPr>
          <p:nvPr/>
        </p:nvSpPr>
        <p:spPr bwMode="auto">
          <a:xfrm flipH="1">
            <a:off x="5494338" y="1135063"/>
            <a:ext cx="0" cy="14287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098" name="Line 7"/>
          <p:cNvSpPr>
            <a:spLocks noChangeShapeType="1"/>
          </p:cNvSpPr>
          <p:nvPr/>
        </p:nvSpPr>
        <p:spPr bwMode="auto">
          <a:xfrm>
            <a:off x="5294313" y="1135063"/>
            <a:ext cx="87312" cy="71437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099" name="Line 7"/>
          <p:cNvSpPr>
            <a:spLocks noChangeShapeType="1"/>
          </p:cNvSpPr>
          <p:nvPr/>
        </p:nvSpPr>
        <p:spPr bwMode="auto">
          <a:xfrm>
            <a:off x="4873625" y="1135063"/>
            <a:ext cx="87313" cy="71437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0" name="Line 7"/>
          <p:cNvSpPr>
            <a:spLocks noChangeShapeType="1"/>
          </p:cNvSpPr>
          <p:nvPr/>
        </p:nvSpPr>
        <p:spPr bwMode="auto">
          <a:xfrm>
            <a:off x="5070475" y="1138238"/>
            <a:ext cx="87313" cy="71437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1" name="Line 7"/>
          <p:cNvSpPr>
            <a:spLocks noChangeShapeType="1"/>
          </p:cNvSpPr>
          <p:nvPr/>
        </p:nvSpPr>
        <p:spPr bwMode="auto">
          <a:xfrm flipH="1">
            <a:off x="5286375" y="1362075"/>
            <a:ext cx="0" cy="2159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2" name="Line 7"/>
          <p:cNvSpPr>
            <a:spLocks noChangeShapeType="1"/>
          </p:cNvSpPr>
          <p:nvPr/>
        </p:nvSpPr>
        <p:spPr bwMode="auto">
          <a:xfrm>
            <a:off x="5084763" y="1362075"/>
            <a:ext cx="73025" cy="13652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3" name="Line 7"/>
          <p:cNvSpPr>
            <a:spLocks noChangeShapeType="1"/>
          </p:cNvSpPr>
          <p:nvPr/>
        </p:nvSpPr>
        <p:spPr bwMode="auto">
          <a:xfrm flipH="1">
            <a:off x="5445125" y="1362075"/>
            <a:ext cx="49213" cy="14287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4" name="Line 7"/>
          <p:cNvSpPr>
            <a:spLocks noChangeShapeType="1"/>
          </p:cNvSpPr>
          <p:nvPr/>
        </p:nvSpPr>
        <p:spPr bwMode="auto">
          <a:xfrm>
            <a:off x="4876800" y="1354138"/>
            <a:ext cx="71438" cy="13652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5" name="Line 7"/>
          <p:cNvSpPr>
            <a:spLocks noChangeShapeType="1"/>
          </p:cNvSpPr>
          <p:nvPr/>
        </p:nvSpPr>
        <p:spPr bwMode="auto">
          <a:xfrm flipH="1">
            <a:off x="4873625" y="1927225"/>
            <a:ext cx="0" cy="2159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6" name="Line 7"/>
          <p:cNvSpPr>
            <a:spLocks noChangeShapeType="1"/>
          </p:cNvSpPr>
          <p:nvPr/>
        </p:nvSpPr>
        <p:spPr bwMode="auto">
          <a:xfrm>
            <a:off x="4876800" y="1635125"/>
            <a:ext cx="71438" cy="13652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7" name="Line 7"/>
          <p:cNvSpPr>
            <a:spLocks noChangeShapeType="1"/>
          </p:cNvSpPr>
          <p:nvPr/>
        </p:nvSpPr>
        <p:spPr bwMode="auto">
          <a:xfrm flipH="1">
            <a:off x="5232400" y="1638300"/>
            <a:ext cx="49213" cy="144463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8" name="Line 7"/>
          <p:cNvSpPr>
            <a:spLocks noChangeShapeType="1"/>
          </p:cNvSpPr>
          <p:nvPr/>
        </p:nvSpPr>
        <p:spPr bwMode="auto">
          <a:xfrm flipH="1">
            <a:off x="5445125" y="1638300"/>
            <a:ext cx="49213" cy="144463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09" name="Line 7"/>
          <p:cNvSpPr>
            <a:spLocks noChangeShapeType="1"/>
          </p:cNvSpPr>
          <p:nvPr/>
        </p:nvSpPr>
        <p:spPr bwMode="auto">
          <a:xfrm flipH="1">
            <a:off x="5083175" y="1635125"/>
            <a:ext cx="0" cy="21590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10" name="Line 7"/>
          <p:cNvSpPr>
            <a:spLocks noChangeShapeType="1"/>
          </p:cNvSpPr>
          <p:nvPr/>
        </p:nvSpPr>
        <p:spPr bwMode="auto">
          <a:xfrm flipH="1">
            <a:off x="5029200" y="1927225"/>
            <a:ext cx="47625" cy="14287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11" name="Line 7"/>
          <p:cNvSpPr>
            <a:spLocks noChangeShapeType="1"/>
          </p:cNvSpPr>
          <p:nvPr/>
        </p:nvSpPr>
        <p:spPr bwMode="auto">
          <a:xfrm flipH="1">
            <a:off x="5232400" y="1927225"/>
            <a:ext cx="49213" cy="142875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12" name="Line 7"/>
          <p:cNvSpPr>
            <a:spLocks noChangeShapeType="1"/>
          </p:cNvSpPr>
          <p:nvPr/>
        </p:nvSpPr>
        <p:spPr bwMode="auto">
          <a:xfrm flipH="1">
            <a:off x="5445125" y="1930400"/>
            <a:ext cx="49213" cy="144463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 type="none" w="med" len="sm"/>
            <a:tailEnd type="triangle" w="sm" len="sm"/>
          </a:ln>
        </p:spPr>
        <p:txBody>
          <a:bodyPr/>
          <a:lstStyle/>
          <a:p>
            <a:endParaRPr lang="sv-SE"/>
          </a:p>
        </p:txBody>
      </p:sp>
      <p:sp>
        <p:nvSpPr>
          <p:cNvPr id="2113" name="textruta 108"/>
          <p:cNvSpPr txBox="1">
            <a:spLocks noChangeArrowheads="1"/>
          </p:cNvSpPr>
          <p:nvPr/>
        </p:nvSpPr>
        <p:spPr bwMode="auto">
          <a:xfrm>
            <a:off x="4149725" y="3276600"/>
            <a:ext cx="2087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000">
                <a:latin typeface="Calibri" pitchFamily="34" charset="0"/>
              </a:rPr>
              <a:t>1. Försvarsjogg; 4 och 4; en pressar, övriga flyttar över/centrerar</a:t>
            </a:r>
          </a:p>
        </p:txBody>
      </p:sp>
      <p:sp>
        <p:nvSpPr>
          <p:cNvPr id="2114" name="AutoShape 6"/>
          <p:cNvSpPr>
            <a:spLocks noChangeArrowheads="1"/>
          </p:cNvSpPr>
          <p:nvPr/>
        </p:nvSpPr>
        <p:spPr bwMode="auto">
          <a:xfrm>
            <a:off x="4819650" y="5580063"/>
            <a:ext cx="49213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15" name="AutoShape 6"/>
          <p:cNvSpPr>
            <a:spLocks noChangeArrowheads="1"/>
          </p:cNvSpPr>
          <p:nvPr/>
        </p:nvSpPr>
        <p:spPr bwMode="auto">
          <a:xfrm>
            <a:off x="5467350" y="5580063"/>
            <a:ext cx="49213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16" name="AutoShape 6"/>
          <p:cNvSpPr>
            <a:spLocks noChangeArrowheads="1"/>
          </p:cNvSpPr>
          <p:nvPr/>
        </p:nvSpPr>
        <p:spPr bwMode="auto">
          <a:xfrm>
            <a:off x="4819650" y="5940425"/>
            <a:ext cx="49213" cy="42863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17" name="AutoShape 6"/>
          <p:cNvSpPr>
            <a:spLocks noChangeArrowheads="1"/>
          </p:cNvSpPr>
          <p:nvPr/>
        </p:nvSpPr>
        <p:spPr bwMode="auto">
          <a:xfrm>
            <a:off x="5472113" y="5943600"/>
            <a:ext cx="49212" cy="444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18" name="AutoShape 6"/>
          <p:cNvSpPr>
            <a:spLocks noChangeArrowheads="1"/>
          </p:cNvSpPr>
          <p:nvPr/>
        </p:nvSpPr>
        <p:spPr bwMode="auto">
          <a:xfrm>
            <a:off x="4819650" y="6300788"/>
            <a:ext cx="49213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19" name="AutoShape 6"/>
          <p:cNvSpPr>
            <a:spLocks noChangeArrowheads="1"/>
          </p:cNvSpPr>
          <p:nvPr/>
        </p:nvSpPr>
        <p:spPr bwMode="auto">
          <a:xfrm>
            <a:off x="5483225" y="6300788"/>
            <a:ext cx="50800" cy="428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grpSp>
        <p:nvGrpSpPr>
          <p:cNvPr id="2120" name="Group 18"/>
          <p:cNvGrpSpPr>
            <a:grpSpLocks/>
          </p:cNvGrpSpPr>
          <p:nvPr/>
        </p:nvGrpSpPr>
        <p:grpSpPr bwMode="auto">
          <a:xfrm>
            <a:off x="4887913" y="6102350"/>
            <a:ext cx="53975" cy="53975"/>
            <a:chOff x="1249" y="4967"/>
            <a:chExt cx="90" cy="86"/>
          </a:xfrm>
        </p:grpSpPr>
        <p:sp>
          <p:nvSpPr>
            <p:cNvPr id="2151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52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121" name="Group 18"/>
          <p:cNvGrpSpPr>
            <a:grpSpLocks/>
          </p:cNvGrpSpPr>
          <p:nvPr/>
        </p:nvGrpSpPr>
        <p:grpSpPr bwMode="auto">
          <a:xfrm>
            <a:off x="5040313" y="6156325"/>
            <a:ext cx="53975" cy="53975"/>
            <a:chOff x="1249" y="4967"/>
            <a:chExt cx="90" cy="86"/>
          </a:xfrm>
        </p:grpSpPr>
        <p:sp>
          <p:nvSpPr>
            <p:cNvPr id="2149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50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122" name="Group 18"/>
          <p:cNvGrpSpPr>
            <a:grpSpLocks/>
          </p:cNvGrpSpPr>
          <p:nvPr/>
        </p:nvGrpSpPr>
        <p:grpSpPr bwMode="auto">
          <a:xfrm>
            <a:off x="5445125" y="6102350"/>
            <a:ext cx="53975" cy="53975"/>
            <a:chOff x="1249" y="4967"/>
            <a:chExt cx="90" cy="86"/>
          </a:xfrm>
        </p:grpSpPr>
        <p:sp>
          <p:nvSpPr>
            <p:cNvPr id="2147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8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123" name="AutoShape 9"/>
          <p:cNvSpPr>
            <a:spLocks noChangeAspect="1" noChangeArrowheads="1"/>
          </p:cNvSpPr>
          <p:nvPr/>
        </p:nvSpPr>
        <p:spPr bwMode="auto">
          <a:xfrm>
            <a:off x="5245100" y="6102350"/>
            <a:ext cx="74613" cy="71438"/>
          </a:xfrm>
          <a:prstGeom prst="flowChartSummingJunction">
            <a:avLst/>
          </a:prstGeom>
          <a:noFill/>
          <a:ln w="1397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24" name="Oval 8"/>
          <p:cNvSpPr>
            <a:spLocks noChangeArrowheads="1"/>
          </p:cNvSpPr>
          <p:nvPr/>
        </p:nvSpPr>
        <p:spPr bwMode="auto">
          <a:xfrm>
            <a:off x="5246688" y="5957888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25" name="Oval 8"/>
          <p:cNvSpPr>
            <a:spLocks noChangeArrowheads="1"/>
          </p:cNvSpPr>
          <p:nvPr/>
        </p:nvSpPr>
        <p:spPr bwMode="auto">
          <a:xfrm>
            <a:off x="5360988" y="5813425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26" name="Oval 8"/>
          <p:cNvSpPr>
            <a:spLocks noChangeArrowheads="1"/>
          </p:cNvSpPr>
          <p:nvPr/>
        </p:nvSpPr>
        <p:spPr bwMode="auto">
          <a:xfrm>
            <a:off x="5111750" y="5819775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27" name="Oval 8"/>
          <p:cNvSpPr>
            <a:spLocks noChangeArrowheads="1"/>
          </p:cNvSpPr>
          <p:nvPr/>
        </p:nvSpPr>
        <p:spPr bwMode="auto">
          <a:xfrm>
            <a:off x="4941888" y="5813425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grpSp>
        <p:nvGrpSpPr>
          <p:cNvPr id="2128" name="Group 128"/>
          <p:cNvGrpSpPr>
            <a:grpSpLocks/>
          </p:cNvGrpSpPr>
          <p:nvPr/>
        </p:nvGrpSpPr>
        <p:grpSpPr bwMode="auto">
          <a:xfrm flipH="1">
            <a:off x="4984750" y="6348413"/>
            <a:ext cx="73025" cy="36512"/>
            <a:chOff x="436" y="4740"/>
            <a:chExt cx="228" cy="90"/>
          </a:xfrm>
        </p:grpSpPr>
        <p:sp>
          <p:nvSpPr>
            <p:cNvPr id="2144" name="Line 129"/>
            <p:cNvSpPr>
              <a:spLocks noChangeShapeType="1"/>
            </p:cNvSpPr>
            <p:nvPr/>
          </p:nvSpPr>
          <p:spPr bwMode="auto">
            <a:xfrm>
              <a:off x="436" y="4830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5" name="Line 130"/>
            <p:cNvSpPr>
              <a:spLocks noChangeAspect="1" noChangeShapeType="1"/>
            </p:cNvSpPr>
            <p:nvPr/>
          </p:nvSpPr>
          <p:spPr bwMode="auto">
            <a:xfrm flipV="1">
              <a:off x="663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6" name="Line 131"/>
            <p:cNvSpPr>
              <a:spLocks noChangeAspect="1" noChangeShapeType="1"/>
            </p:cNvSpPr>
            <p:nvPr/>
          </p:nvSpPr>
          <p:spPr bwMode="auto">
            <a:xfrm flipV="1">
              <a:off x="436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129" name="Group 128"/>
          <p:cNvGrpSpPr>
            <a:grpSpLocks/>
          </p:cNvGrpSpPr>
          <p:nvPr/>
        </p:nvGrpSpPr>
        <p:grpSpPr bwMode="auto">
          <a:xfrm flipH="1">
            <a:off x="5316538" y="6348413"/>
            <a:ext cx="73025" cy="36512"/>
            <a:chOff x="436" y="4740"/>
            <a:chExt cx="228" cy="90"/>
          </a:xfrm>
        </p:grpSpPr>
        <p:sp>
          <p:nvSpPr>
            <p:cNvPr id="2141" name="Line 129"/>
            <p:cNvSpPr>
              <a:spLocks noChangeShapeType="1"/>
            </p:cNvSpPr>
            <p:nvPr/>
          </p:nvSpPr>
          <p:spPr bwMode="auto">
            <a:xfrm>
              <a:off x="436" y="4830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2" name="Line 130"/>
            <p:cNvSpPr>
              <a:spLocks noChangeAspect="1" noChangeShapeType="1"/>
            </p:cNvSpPr>
            <p:nvPr/>
          </p:nvSpPr>
          <p:spPr bwMode="auto">
            <a:xfrm flipV="1">
              <a:off x="663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3" name="Line 131"/>
            <p:cNvSpPr>
              <a:spLocks noChangeAspect="1" noChangeShapeType="1"/>
            </p:cNvSpPr>
            <p:nvPr/>
          </p:nvSpPr>
          <p:spPr bwMode="auto">
            <a:xfrm flipV="1">
              <a:off x="436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3" name="Group 128"/>
          <p:cNvGrpSpPr>
            <a:grpSpLocks/>
          </p:cNvGrpSpPr>
          <p:nvPr/>
        </p:nvGrpSpPr>
        <p:grpSpPr bwMode="auto">
          <a:xfrm flipH="1">
            <a:off x="4989300" y="5560057"/>
            <a:ext cx="72000" cy="36000"/>
            <a:chOff x="436" y="4740"/>
            <a:chExt cx="228" cy="90"/>
          </a:xfrm>
          <a:scene3d>
            <a:camera prst="orthographicFront">
              <a:rot lat="0" lon="0" rev="10800000"/>
            </a:camera>
            <a:lightRig rig="threePt" dir="t"/>
          </a:scene3d>
        </p:grpSpPr>
        <p:sp>
          <p:nvSpPr>
            <p:cNvPr id="139" name="Line 129"/>
            <p:cNvSpPr>
              <a:spLocks noChangeShapeType="1"/>
            </p:cNvSpPr>
            <p:nvPr/>
          </p:nvSpPr>
          <p:spPr bwMode="auto">
            <a:xfrm>
              <a:off x="436" y="4830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40" name="Line 130"/>
            <p:cNvSpPr>
              <a:spLocks noChangeAspect="1" noChangeShapeType="1"/>
            </p:cNvSpPr>
            <p:nvPr/>
          </p:nvSpPr>
          <p:spPr bwMode="auto">
            <a:xfrm flipV="1">
              <a:off x="663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41" name="Line 131"/>
            <p:cNvSpPr>
              <a:spLocks noChangeAspect="1" noChangeShapeType="1"/>
            </p:cNvSpPr>
            <p:nvPr/>
          </p:nvSpPr>
          <p:spPr bwMode="auto">
            <a:xfrm flipV="1">
              <a:off x="436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24" name="Group 128"/>
          <p:cNvGrpSpPr>
            <a:grpSpLocks/>
          </p:cNvGrpSpPr>
          <p:nvPr/>
        </p:nvGrpSpPr>
        <p:grpSpPr bwMode="auto">
          <a:xfrm flipH="1">
            <a:off x="5325274" y="5560156"/>
            <a:ext cx="72000" cy="36000"/>
            <a:chOff x="436" y="4740"/>
            <a:chExt cx="228" cy="90"/>
          </a:xfrm>
          <a:scene3d>
            <a:camera prst="orthographicFront">
              <a:rot lat="0" lon="0" rev="10800000"/>
            </a:camera>
            <a:lightRig rig="threePt" dir="t"/>
          </a:scene3d>
        </p:grpSpPr>
        <p:sp>
          <p:nvSpPr>
            <p:cNvPr id="143" name="Line 129"/>
            <p:cNvSpPr>
              <a:spLocks noChangeShapeType="1"/>
            </p:cNvSpPr>
            <p:nvPr/>
          </p:nvSpPr>
          <p:spPr bwMode="auto">
            <a:xfrm>
              <a:off x="436" y="4830"/>
              <a:ext cx="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44" name="Line 130"/>
            <p:cNvSpPr>
              <a:spLocks noChangeAspect="1" noChangeShapeType="1"/>
            </p:cNvSpPr>
            <p:nvPr/>
          </p:nvSpPr>
          <p:spPr bwMode="auto">
            <a:xfrm flipV="1">
              <a:off x="663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45" name="Line 131"/>
            <p:cNvSpPr>
              <a:spLocks noChangeAspect="1" noChangeShapeType="1"/>
            </p:cNvSpPr>
            <p:nvPr/>
          </p:nvSpPr>
          <p:spPr bwMode="auto">
            <a:xfrm flipV="1">
              <a:off x="436" y="4740"/>
              <a:ext cx="1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sv-SE"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2132" name="Group 18"/>
          <p:cNvGrpSpPr>
            <a:grpSpLocks/>
          </p:cNvGrpSpPr>
          <p:nvPr/>
        </p:nvGrpSpPr>
        <p:grpSpPr bwMode="auto">
          <a:xfrm>
            <a:off x="4941888" y="5686425"/>
            <a:ext cx="53975" cy="53975"/>
            <a:chOff x="1249" y="4967"/>
            <a:chExt cx="90" cy="86"/>
          </a:xfrm>
        </p:grpSpPr>
        <p:sp>
          <p:nvSpPr>
            <p:cNvPr id="2139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40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133" name="Group 18"/>
          <p:cNvGrpSpPr>
            <a:grpSpLocks/>
          </p:cNvGrpSpPr>
          <p:nvPr/>
        </p:nvGrpSpPr>
        <p:grpSpPr bwMode="auto">
          <a:xfrm>
            <a:off x="5319713" y="5724525"/>
            <a:ext cx="53975" cy="53975"/>
            <a:chOff x="1249" y="4967"/>
            <a:chExt cx="90" cy="86"/>
          </a:xfrm>
        </p:grpSpPr>
        <p:sp>
          <p:nvSpPr>
            <p:cNvPr id="2137" name="Line 19"/>
            <p:cNvSpPr>
              <a:spLocks noChangeAspect="1" noChangeShapeType="1"/>
            </p:cNvSpPr>
            <p:nvPr/>
          </p:nvSpPr>
          <p:spPr bwMode="auto">
            <a:xfrm flipV="1">
              <a:off x="1249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38" name="Line 20"/>
            <p:cNvSpPr>
              <a:spLocks noChangeAspect="1" noChangeShapeType="1"/>
            </p:cNvSpPr>
            <p:nvPr/>
          </p:nvSpPr>
          <p:spPr bwMode="auto">
            <a:xfrm rot="16200000" flipV="1">
              <a:off x="1253" y="4967"/>
              <a:ext cx="86" cy="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134" name="Oval 8"/>
          <p:cNvSpPr>
            <a:spLocks noChangeArrowheads="1"/>
          </p:cNvSpPr>
          <p:nvPr/>
        </p:nvSpPr>
        <p:spPr bwMode="auto">
          <a:xfrm>
            <a:off x="5391150" y="6227763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35" name="Oval 8"/>
          <p:cNvSpPr>
            <a:spLocks noChangeArrowheads="1"/>
          </p:cNvSpPr>
          <p:nvPr/>
        </p:nvSpPr>
        <p:spPr bwMode="auto">
          <a:xfrm>
            <a:off x="4924425" y="6235700"/>
            <a:ext cx="53975" cy="539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altLang="sv-SE"/>
          </a:p>
        </p:txBody>
      </p:sp>
      <p:sp>
        <p:nvSpPr>
          <p:cNvPr id="2136" name="textruta 153"/>
          <p:cNvSpPr txBox="1">
            <a:spLocks noChangeArrowheads="1"/>
          </p:cNvSpPr>
          <p:nvPr/>
        </p:nvSpPr>
        <p:spPr bwMode="auto">
          <a:xfrm>
            <a:off x="3860800" y="7308850"/>
            <a:ext cx="25923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v-SE" sz="1000">
                <a:latin typeface="Calibri" pitchFamily="34" charset="0"/>
              </a:rPr>
              <a:t>3. Hindra framåt; 4+2 i varje lag + ev avb,</a:t>
            </a:r>
          </a:p>
          <a:p>
            <a:r>
              <a:rPr lang="sv-SE" sz="1000">
                <a:latin typeface="Calibri" pitchFamily="34" charset="0"/>
              </a:rPr>
              <a:t>planyta c:a 25x18 m, 2 småmål på varje sida;  </a:t>
            </a:r>
          </a:p>
          <a:p>
            <a:r>
              <a:rPr lang="sv-SE" sz="1000">
                <a:latin typeface="Calibri" pitchFamily="34" charset="0"/>
              </a:rPr>
              <a:t>skall försöka spela igenom motståndarnas linje till FW, som måste passa varandra innan mål,</a:t>
            </a:r>
          </a:p>
          <a:p>
            <a:r>
              <a:rPr lang="sv-SE" sz="1000">
                <a:latin typeface="Calibri" pitchFamily="34" charset="0"/>
              </a:rPr>
              <a:t>jobba hem snabbt om man blir genomspelad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1"/>
          </a:solidFill>
          <a:prstDash val="dash"/>
          <a:round/>
          <a:headEnd/>
          <a:tailEnd type="triangle" w="med" len="med"/>
        </a:ln>
        <a:extLst>
          <a:ext uri="{909E8E84-426E-40DD-AFC4-6F175D3DCCD1}">
            <a14:hiddenFill xmlns:a14="http://schemas.microsoft.com/office/drawing/2010/main" xmlns="">
              <a:noFill/>
            </a14:hiddenFill>
          </a:ext>
        </a:extLst>
      </a:spPr>
      <a:bodyPr/>
      <a:lstStyle>
        <a:defPPr>
          <a:defRPr/>
        </a:defPPr>
      </a:lstStyle>
    </a:sp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3213</TotalTime>
  <Words>231</Words>
  <Application>Microsoft Office PowerPoint</Application>
  <PresentationFormat>Bildspel på skärmen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Arabic Typesetting</vt:lpstr>
      <vt:lpstr>Standardformgivning</vt:lpstr>
      <vt:lpstr>IFK Fjärås P-jun, tis 190219</vt:lpstr>
    </vt:vector>
  </TitlesOfParts>
  <Company>svff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tomas.turesson</dc:creator>
  <cp:lastModifiedBy>Lennart Sugiardjo</cp:lastModifiedBy>
  <cp:revision>82</cp:revision>
  <dcterms:created xsi:type="dcterms:W3CDTF">2009-01-22T11:27:19Z</dcterms:created>
  <dcterms:modified xsi:type="dcterms:W3CDTF">2020-05-14T18:06:24Z</dcterms:modified>
</cp:coreProperties>
</file>